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12192000" cy="6858000"/>
  <p:embeddedFontLst>
    <p:embeddedFont>
      <p:font typeface="Quicksand"/>
      <p:regular r:id="rId20"/>
      <p:bold r:id="rId21"/>
    </p:embeddedFont>
    <p:embeddedFont>
      <p:font typeface="Quicksand SemiBo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000000"/>
          </p15:clr>
        </p15:guide>
        <p15:guide id="2" orient="horz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4" roundtripDataSignature="AMtx7mjz50BXtUUkitprICIBBzQx72t7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icksand-regular.fntdata"/><Relationship Id="rId11" Type="http://schemas.openxmlformats.org/officeDocument/2006/relationships/slide" Target="slides/slide6.xml"/><Relationship Id="rId22" Type="http://schemas.openxmlformats.org/officeDocument/2006/relationships/font" Target="fonts/QuicksandSemiBold-regular.fntdata"/><Relationship Id="rId10" Type="http://schemas.openxmlformats.org/officeDocument/2006/relationships/slide" Target="slides/slide5.xml"/><Relationship Id="rId21" Type="http://schemas.openxmlformats.org/officeDocument/2006/relationships/font" Target="fonts/Quicksand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Quicksand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9c4f73f95_0_55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309c4f73f95_0_55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9c4f73f95_0_63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309c4f73f95_0_63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9c4f73f95_0_71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309c4f73f95_0_71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9c4f73f95_0_79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309c4f73f95_0_79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411fb4bb7_0_5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30411fb4bb7_0_5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411fb4bb7_0_12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30411fb4bb7_0_12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411fb4bb7_0_19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30411fb4bb7_0_19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9c4f73f95_0_0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309c4f73f95_0_0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9c4f73f95_0_12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309c4f73f95_0_12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9c4f73f95_0_30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09c4f73f95_0_30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a28001f37_0_14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30a28001f37_0_14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9c4f73f95_0_42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09c4f73f95_0_42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3"/>
          <p:cNvSpPr txBox="1"/>
          <p:nvPr>
            <p:ph idx="2" type="body"/>
          </p:nvPr>
        </p:nvSpPr>
        <p:spPr>
          <a:xfrm>
            <a:off x="839789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3" type="body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3"/>
          <p:cNvSpPr txBox="1"/>
          <p:nvPr>
            <p:ph idx="4" type="body"/>
          </p:nvPr>
        </p:nvSpPr>
        <p:spPr>
          <a:xfrm>
            <a:off x="6172202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" type="body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4" name="Google Shape;54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icksand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/>
          <p:nvPr>
            <p:ph idx="2" type="pic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7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type="title"/>
          </p:nvPr>
        </p:nvSpPr>
        <p:spPr>
          <a:xfrm>
            <a:off x="84841" y="2677217"/>
            <a:ext cx="6155703" cy="2158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90"/>
              </a:buClr>
              <a:buSzPts val="4800"/>
              <a:buFont typeface="Quicksand SemiBold"/>
              <a:buNone/>
              <a:defRPr sz="4800">
                <a:solidFill>
                  <a:srgbClr val="00539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" type="body"/>
          </p:nvPr>
        </p:nvSpPr>
        <p:spPr>
          <a:xfrm>
            <a:off x="84841" y="4846607"/>
            <a:ext cx="6155703" cy="1443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400"/>
              <a:buNone/>
              <a:defRPr sz="2400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2000" y="5527075"/>
            <a:ext cx="1485600" cy="5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/>
          <p:nvPr/>
        </p:nvSpPr>
        <p:spPr>
          <a:xfrm>
            <a:off x="10573525" y="6127825"/>
            <a:ext cx="1478700" cy="591600"/>
          </a:xfrm>
          <a:prstGeom prst="rect">
            <a:avLst/>
          </a:prstGeom>
          <a:solidFill>
            <a:srgbClr val="00539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This presentation is released by CC BY-NC-SA license</a:t>
            </a:r>
            <a:endParaRPr b="0" i="0" sz="11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titolo">
  <p:cSld name="1_Diapositiva tito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subTitle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titolo">
  <p:cSld name="2_Diapositiva tito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subTitle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titolo">
  <p:cSld name="3_Diapositiva tito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subTitle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titolo">
  <p:cSld name="4_Diapositiva tito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" type="subTitle"/>
          </p:nvPr>
        </p:nvSpPr>
        <p:spPr>
          <a:xfrm>
            <a:off x="251381" y="4960760"/>
            <a:ext cx="533871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  <a:defRPr sz="2800">
                <a:solidFill>
                  <a:srgbClr val="FFC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7569724" y="6356354"/>
            <a:ext cx="37840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2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icksand SemiBold"/>
              <a:buNone/>
              <a:defRPr b="0" i="0" sz="4400" u="none" cap="none" strike="noStrik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1" type="ftr"/>
          </p:nvPr>
        </p:nvSpPr>
        <p:spPr>
          <a:xfrm>
            <a:off x="1578203" y="6413084"/>
            <a:ext cx="53693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92D050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vos.openlinksw.com/owiki/wiki/VOS/VOSSparqlProtoco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type="ctrTitle"/>
          </p:nvPr>
        </p:nvSpPr>
        <p:spPr>
          <a:xfrm>
            <a:off x="251381" y="2451543"/>
            <a:ext cx="55366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</a:pPr>
            <a:r>
              <a:rPr lang="en-US"/>
              <a:t>Linked Data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icksand SemiBold"/>
              <a:buNone/>
            </a:pPr>
            <a:r>
              <a:rPr lang="en-US"/>
              <a:t>Hands On - SPARQL</a:t>
            </a:r>
            <a:endParaRPr/>
          </a:p>
        </p:txBody>
      </p:sp>
      <p:sp>
        <p:nvSpPr>
          <p:cNvPr id="74" name="Google Shape;74;p1"/>
          <p:cNvSpPr txBox="1"/>
          <p:nvPr>
            <p:ph idx="1" type="subTitle"/>
          </p:nvPr>
        </p:nvSpPr>
        <p:spPr>
          <a:xfrm>
            <a:off x="251374" y="4960750"/>
            <a:ext cx="63339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lang="en-US"/>
              <a:t>Fernando Aguilar Gómez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lang="en-US"/>
              <a:t>CSIC (+SKILLS4EOSC fellowship)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9c4f73f95_0_55"/>
          <p:cNvSpPr txBox="1"/>
          <p:nvPr>
            <p:ph type="title"/>
          </p:nvPr>
        </p:nvSpPr>
        <p:spPr>
          <a:xfrm>
            <a:off x="384925" y="208804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Basic Query - Example 4</a:t>
            </a:r>
            <a:endParaRPr/>
          </a:p>
        </p:txBody>
      </p:sp>
      <p:sp>
        <p:nvSpPr>
          <p:cNvPr id="158" name="Google Shape;158;g309c4f73f95_0_55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09c4f73f95_0_55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160" name="Google Shape;160;g309c4f73f95_0_55"/>
          <p:cNvSpPr txBox="1"/>
          <p:nvPr/>
        </p:nvSpPr>
        <p:spPr>
          <a:xfrm>
            <a:off x="440138" y="1474926"/>
            <a:ext cx="690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Birthdate of directors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09c4f73f95_0_55"/>
          <p:cNvSpPr/>
          <p:nvPr/>
        </p:nvSpPr>
        <p:spPr>
          <a:xfrm>
            <a:off x="540456" y="2135672"/>
            <a:ext cx="7660200" cy="230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PREFIX dbo: &lt;http://dbpedia.org/ontology/&gt;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PREFIX foaf: &lt;http://xmlns.com/foaf/0.1/&gt;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DISTINCT ?director ?bd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?film a dbo:Film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?film dbo:director ?director 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?director dbo:birthDate ?bd 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 LIMIT 100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9c4f73f95_0_63"/>
          <p:cNvSpPr txBox="1"/>
          <p:nvPr>
            <p:ph type="title"/>
          </p:nvPr>
        </p:nvSpPr>
        <p:spPr>
          <a:xfrm>
            <a:off x="384925" y="208804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Basic Query - Example 5</a:t>
            </a:r>
            <a:endParaRPr/>
          </a:p>
        </p:txBody>
      </p:sp>
      <p:sp>
        <p:nvSpPr>
          <p:cNvPr id="167" name="Google Shape;167;g309c4f73f95_0_63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09c4f73f95_0_63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169" name="Google Shape;169;g309c4f73f95_0_63"/>
          <p:cNvSpPr txBox="1"/>
          <p:nvPr/>
        </p:nvSpPr>
        <p:spPr>
          <a:xfrm>
            <a:off x="440138" y="1474926"/>
            <a:ext cx="690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Birth place of directors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09c4f73f95_0_63"/>
          <p:cNvSpPr/>
          <p:nvPr/>
        </p:nvSpPr>
        <p:spPr>
          <a:xfrm>
            <a:off x="540450" y="2135675"/>
            <a:ext cx="7660200" cy="26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dbo: &lt;http://dbpedia.org/ontology/&gt;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foaf: &lt;http://xmlns.com/foaf/0.1/&gt;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DISTINCT ?director ?bp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WHERE{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?film a dbo:Film 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?film dbo:director ?director 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?director dbo:birthPlace ?bp 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 LIMIT 100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9c4f73f95_0_71"/>
          <p:cNvSpPr txBox="1"/>
          <p:nvPr>
            <p:ph type="title"/>
          </p:nvPr>
        </p:nvSpPr>
        <p:spPr>
          <a:xfrm>
            <a:off x="384925" y="208804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Basic Query - Example 6</a:t>
            </a:r>
            <a:endParaRPr/>
          </a:p>
        </p:txBody>
      </p:sp>
      <p:sp>
        <p:nvSpPr>
          <p:cNvPr id="176" name="Google Shape;176;g309c4f73f95_0_71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09c4f73f95_0_71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178" name="Google Shape;178;g309c4f73f95_0_71"/>
          <p:cNvSpPr txBox="1"/>
          <p:nvPr/>
        </p:nvSpPr>
        <p:spPr>
          <a:xfrm>
            <a:off x="440156" y="1474925"/>
            <a:ext cx="1051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Birth place of directors. FILTER: only cities &lt; 10000 inhabitants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09c4f73f95_0_71"/>
          <p:cNvSpPr/>
          <p:nvPr/>
        </p:nvSpPr>
        <p:spPr>
          <a:xfrm>
            <a:off x="540450" y="2135675"/>
            <a:ext cx="7660200" cy="26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dbo: &lt;http://dbpedia.org/ontology/&gt;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foaf: &lt;http://xmlns.com/foaf/0.1/&gt;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DISTINCT ?director ?bp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WHERE{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?film a dbo:Film 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?film dbo:director ?director 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?director dbo:birthPlace ?bp 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?bp dbo:populationTotal ?population 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FILTER (?population &lt; 10000)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 LIMIT 100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9c4f73f95_0_79"/>
          <p:cNvSpPr txBox="1"/>
          <p:nvPr>
            <p:ph type="title"/>
          </p:nvPr>
        </p:nvSpPr>
        <p:spPr>
          <a:xfrm>
            <a:off x="384925" y="208804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Basic Query - Example 7</a:t>
            </a:r>
            <a:endParaRPr/>
          </a:p>
        </p:txBody>
      </p:sp>
      <p:sp>
        <p:nvSpPr>
          <p:cNvPr id="185" name="Google Shape;185;g309c4f73f95_0_79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09c4f73f95_0_79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187" name="Google Shape;187;g309c4f73f95_0_79"/>
          <p:cNvSpPr txBox="1"/>
          <p:nvPr/>
        </p:nvSpPr>
        <p:spPr>
          <a:xfrm>
            <a:off x="440156" y="1474925"/>
            <a:ext cx="10511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Birth place of directors. FILTER: only cities &lt; 10000 inhabitants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Birthdate: What I missed?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309c4f73f95_0_79"/>
          <p:cNvSpPr/>
          <p:nvPr/>
        </p:nvSpPr>
        <p:spPr>
          <a:xfrm>
            <a:off x="631200" y="2797350"/>
            <a:ext cx="7660200" cy="26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dbo: &lt;http://dbpedia.org/ontology/&gt;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foaf: &lt;http://xmlns.com/foaf/0.1/&gt;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DISTINCT ?director ?bp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WHERE{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?film a dbo:Film 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?film dbo:director ?director 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?director dbo:birthPlace ?bp 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?bp dbo:populationTotal ?population 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FILTER (?population &lt; 10000)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 LIMIT 100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/>
          <p:nvPr>
            <p:ph type="title"/>
          </p:nvPr>
        </p:nvSpPr>
        <p:spPr>
          <a:xfrm>
            <a:off x="84841" y="2941167"/>
            <a:ext cx="6155703" cy="1785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390"/>
              </a:buClr>
              <a:buSzPts val="4800"/>
              <a:buFont typeface="Quicksand SemiBold"/>
              <a:buNone/>
            </a:pPr>
            <a:r>
              <a:rPr lang="en-US"/>
              <a:t>Thank you!</a:t>
            </a:r>
            <a:br>
              <a:rPr lang="en-US"/>
            </a:br>
            <a:r>
              <a:rPr lang="en-US"/>
              <a:t>Questions?</a:t>
            </a:r>
            <a:endParaRPr/>
          </a:p>
        </p:txBody>
      </p:sp>
      <p:sp>
        <p:nvSpPr>
          <p:cNvPr id="194" name="Google Shape;194;p3"/>
          <p:cNvSpPr txBox="1"/>
          <p:nvPr>
            <p:ph idx="1" type="body"/>
          </p:nvPr>
        </p:nvSpPr>
        <p:spPr>
          <a:xfrm>
            <a:off x="84841" y="4846607"/>
            <a:ext cx="6155703" cy="1443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Gómez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f.a [at] CSIC.es</a:t>
            </a: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75414" y="6018389"/>
            <a:ext cx="6777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5390"/>
                </a:solidFill>
                <a:latin typeface="Quicksand"/>
                <a:ea typeface="Quicksand"/>
                <a:cs typeface="Quicksand"/>
                <a:sym typeface="Quicksand"/>
              </a:rPr>
              <a:t>To cite this presentation, please copy and paste: </a:t>
            </a:r>
            <a:br>
              <a:rPr b="0" i="0" lang="en-US" sz="1200" u="none" cap="none" strike="noStrike">
                <a:solidFill>
                  <a:srgbClr val="00539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0" i="0" lang="en-US" sz="1200" u="none" cap="none" strike="noStrike">
                <a:solidFill>
                  <a:srgbClr val="E57200"/>
                </a:solidFill>
                <a:latin typeface="Quicksand"/>
                <a:ea typeface="Quicksand"/>
                <a:cs typeface="Quicksand"/>
                <a:sym typeface="Quicksand"/>
              </a:rPr>
              <a:t>&lt;</a:t>
            </a:r>
            <a:r>
              <a:rPr b="0" i="0" lang="en-US" sz="1200" u="sng" cap="none" strike="noStrike">
                <a:solidFill>
                  <a:srgbClr val="E57200"/>
                </a:solidFill>
                <a:latin typeface="Quicksand"/>
                <a:ea typeface="Quicksand"/>
                <a:cs typeface="Quicksand"/>
                <a:sym typeface="Quicksand"/>
              </a:rPr>
              <a:t>Surname</a:t>
            </a:r>
            <a:r>
              <a:rPr b="0" i="0" lang="en-US" sz="1200" u="none" cap="none" strike="noStrike">
                <a:solidFill>
                  <a:srgbClr val="E57200"/>
                </a:solidFill>
                <a:latin typeface="Quicksand"/>
                <a:ea typeface="Quicksand"/>
                <a:cs typeface="Quicksand"/>
                <a:sym typeface="Quicksand"/>
              </a:rPr>
              <a:t>, Name. (Date). Pres title, occasion of the presentation. </a:t>
            </a:r>
            <a:br>
              <a:rPr b="0" i="0" lang="en-US" sz="1200" u="none" cap="none" strike="noStrike">
                <a:solidFill>
                  <a:srgbClr val="E572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0" i="0" lang="en-US" sz="1200" u="none" cap="none" strike="noStrike">
                <a:solidFill>
                  <a:srgbClr val="E57200"/>
                </a:solidFill>
                <a:latin typeface="Quicksand"/>
                <a:ea typeface="Quicksand"/>
                <a:cs typeface="Quicksand"/>
                <a:sym typeface="Quicksand"/>
              </a:rPr>
              <a:t>Link to presentation in Skills4EOSC community on Zenodo&gt;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411fb4bb7_0_5"/>
          <p:cNvSpPr txBox="1"/>
          <p:nvPr>
            <p:ph type="title"/>
          </p:nvPr>
        </p:nvSpPr>
        <p:spPr>
          <a:xfrm>
            <a:off x="1117600" y="365129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SPARQL</a:t>
            </a:r>
            <a:endParaRPr/>
          </a:p>
        </p:txBody>
      </p:sp>
      <p:sp>
        <p:nvSpPr>
          <p:cNvPr id="80" name="Google Shape;80;g30411fb4bb7_0_5"/>
          <p:cNvSpPr txBox="1"/>
          <p:nvPr>
            <p:ph idx="1" type="body"/>
          </p:nvPr>
        </p:nvSpPr>
        <p:spPr>
          <a:xfrm>
            <a:off x="199275" y="1767000"/>
            <a:ext cx="11992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Recursive </a:t>
            </a:r>
            <a:r>
              <a:rPr b="1" lang="en-US"/>
              <a:t>acronym</a:t>
            </a:r>
            <a:r>
              <a:rPr lang="en-US"/>
              <a:t>: SPARQL Protocol and RDF Query Language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Standardized </a:t>
            </a:r>
            <a:r>
              <a:rPr b="1" lang="en-US"/>
              <a:t>language</a:t>
            </a:r>
            <a:r>
              <a:rPr lang="en-US"/>
              <a:t> for querying RDF graphs.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Standardized by the RDF Data Access Working Group (DAWG) of the World Wide Web Consortium (</a:t>
            </a:r>
            <a:r>
              <a:rPr b="1" lang="en-US"/>
              <a:t>W3C</a:t>
            </a:r>
            <a:r>
              <a:rPr lang="en-US"/>
              <a:t>).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Like SQL, query </a:t>
            </a:r>
            <a:r>
              <a:rPr b="1" lang="en-US"/>
              <a:t>language</a:t>
            </a:r>
            <a:r>
              <a:rPr lang="en-US"/>
              <a:t>. A </a:t>
            </a:r>
            <a:r>
              <a:rPr b="1" lang="en-US"/>
              <a:t>search</a:t>
            </a:r>
            <a:r>
              <a:rPr lang="en-US"/>
              <a:t> engine and </a:t>
            </a:r>
            <a:r>
              <a:rPr b="1" lang="en-US"/>
              <a:t>data</a:t>
            </a:r>
            <a:r>
              <a:rPr lang="en-US"/>
              <a:t> warehousing are required.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SQL (Language) - MySQL (Engine)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SPARQL (Language) - Virtuoso (Engine) 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http://vos.openlinksw.com/owiki/wiki/VOS/VOSSparqlProtocol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Results can be sets (tables) or RDF networks.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81" name="Google Shape;81;g30411fb4bb7_0_5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30411fb4bb7_0_5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83" name="Google Shape;83;g30411fb4bb7_0_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11fb4bb7_0_12"/>
          <p:cNvSpPr txBox="1"/>
          <p:nvPr>
            <p:ph type="title"/>
          </p:nvPr>
        </p:nvSpPr>
        <p:spPr>
          <a:xfrm>
            <a:off x="1117600" y="365129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Tips for queries</a:t>
            </a:r>
            <a:endParaRPr/>
          </a:p>
        </p:txBody>
      </p:sp>
      <p:sp>
        <p:nvSpPr>
          <p:cNvPr id="89" name="Google Shape;89;g30411fb4bb7_0_12"/>
          <p:cNvSpPr txBox="1"/>
          <p:nvPr>
            <p:ph idx="1" type="body"/>
          </p:nvPr>
        </p:nvSpPr>
        <p:spPr>
          <a:xfrm>
            <a:off x="169975" y="1786550"/>
            <a:ext cx="1207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Quicksand"/>
              <a:buChar char="●"/>
            </a:pPr>
            <a:r>
              <a:rPr lang="en-US"/>
              <a:t>To understand what an ontology is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Quicksand"/>
              <a:buChar char="●"/>
            </a:pPr>
            <a:r>
              <a:rPr lang="en-US"/>
              <a:t>To know the existing relationships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Quicksand"/>
              <a:buChar char="●"/>
            </a:pPr>
            <a:r>
              <a:rPr lang="en-US"/>
              <a:t>To know the schemas used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Quicksand"/>
              <a:buChar char="●"/>
            </a:pPr>
            <a:r>
              <a:rPr lang="en-US"/>
              <a:t>Distinguish between the data itself and the classes.</a:t>
            </a:r>
            <a:endParaRPr/>
          </a:p>
          <a:p>
            <a:pPr indent="-228588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Font typeface="Quicksand"/>
              <a:buChar char="●"/>
            </a:pPr>
            <a:r>
              <a:rPr lang="en-US"/>
              <a:t>Search classes and instances to know the relationships of an object</a:t>
            </a:r>
            <a:endParaRPr/>
          </a:p>
          <a:p>
            <a:pPr indent="0" lvl="0" marL="228588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0" name="Google Shape;90;g30411fb4bb7_0_12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0411fb4bb7_0_12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411fb4bb7_0_19"/>
          <p:cNvSpPr txBox="1"/>
          <p:nvPr>
            <p:ph type="title"/>
          </p:nvPr>
        </p:nvSpPr>
        <p:spPr>
          <a:xfrm>
            <a:off x="1117600" y="365129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Basic Query</a:t>
            </a:r>
            <a:endParaRPr/>
          </a:p>
        </p:txBody>
      </p:sp>
      <p:sp>
        <p:nvSpPr>
          <p:cNvPr id="97" name="Google Shape;97;g30411fb4bb7_0_19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0411fb4bb7_0_19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99" name="Google Shape;99;g30411fb4bb7_0_19"/>
          <p:cNvSpPr txBox="1"/>
          <p:nvPr/>
        </p:nvSpPr>
        <p:spPr>
          <a:xfrm>
            <a:off x="2208363" y="1992701"/>
            <a:ext cx="69012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 you want to query and get as response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Conditions to fulfil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9c4f73f95_0_0"/>
          <p:cNvSpPr txBox="1"/>
          <p:nvPr>
            <p:ph type="title"/>
          </p:nvPr>
        </p:nvSpPr>
        <p:spPr>
          <a:xfrm>
            <a:off x="384925" y="208804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Basic Query - Example 1</a:t>
            </a:r>
            <a:endParaRPr/>
          </a:p>
        </p:txBody>
      </p:sp>
      <p:sp>
        <p:nvSpPr>
          <p:cNvPr id="105" name="Google Shape;105;g309c4f73f95_0_0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09c4f73f95_0_0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107" name="Google Shape;107;g309c4f73f95_0_0"/>
          <p:cNvSpPr txBox="1"/>
          <p:nvPr/>
        </p:nvSpPr>
        <p:spPr>
          <a:xfrm>
            <a:off x="440138" y="1474926"/>
            <a:ext cx="690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Films in DBpedia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09c4f73f95_0_0"/>
          <p:cNvSpPr/>
          <p:nvPr/>
        </p:nvSpPr>
        <p:spPr>
          <a:xfrm>
            <a:off x="747125" y="2132273"/>
            <a:ext cx="6071700" cy="239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PREFIX dbo: &lt;http://dbpedia.org/ontology/&gt;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PREFIX foaf: &lt;http://xmlns.com/foaf/0.1/&gt;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?film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WHERE{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?film a dbo:Film 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 LIMIT 100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09c4f73f95_0_0"/>
          <p:cNvSpPr txBox="1"/>
          <p:nvPr/>
        </p:nvSpPr>
        <p:spPr>
          <a:xfrm>
            <a:off x="7112543" y="3401275"/>
            <a:ext cx="299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rdf:type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309c4f73f95_0_0"/>
          <p:cNvSpPr/>
          <p:nvPr/>
        </p:nvSpPr>
        <p:spPr>
          <a:xfrm>
            <a:off x="1670550" y="2852625"/>
            <a:ext cx="674100" cy="36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" name="Google Shape;111;g309c4f73f95_0_0"/>
          <p:cNvSpPr txBox="1"/>
          <p:nvPr/>
        </p:nvSpPr>
        <p:spPr>
          <a:xfrm>
            <a:off x="7112547" y="1826600"/>
            <a:ext cx="5275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 you want to get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Conditions to fulfil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9c4f73f95_0_12"/>
          <p:cNvSpPr txBox="1"/>
          <p:nvPr>
            <p:ph type="title"/>
          </p:nvPr>
        </p:nvSpPr>
        <p:spPr>
          <a:xfrm>
            <a:off x="384925" y="208804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Basic Query - DBpedia endpoint</a:t>
            </a:r>
            <a:endParaRPr/>
          </a:p>
        </p:txBody>
      </p:sp>
      <p:sp>
        <p:nvSpPr>
          <p:cNvPr id="117" name="Google Shape;117;g309c4f73f95_0_12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309c4f73f95_0_12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119" name="Google Shape;119;g309c4f73f95_0_12"/>
          <p:cNvSpPr txBox="1"/>
          <p:nvPr/>
        </p:nvSpPr>
        <p:spPr>
          <a:xfrm>
            <a:off x="440138" y="1474926"/>
            <a:ext cx="690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Films in DBpedia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bpedia endpoint" id="120" name="Google Shape;120;g309c4f73f95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925" y="2085800"/>
            <a:ext cx="3315675" cy="41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09c4f73f95_0_12"/>
          <p:cNvSpPr txBox="1"/>
          <p:nvPr/>
        </p:nvSpPr>
        <p:spPr>
          <a:xfrm>
            <a:off x="3829525" y="2383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https://dbpedia.org/sparql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bpedia result" id="122" name="Google Shape;122;g309c4f73f95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7675" y="1892100"/>
            <a:ext cx="3679100" cy="36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09c4f73f95_0_12"/>
          <p:cNvSpPr/>
          <p:nvPr/>
        </p:nvSpPr>
        <p:spPr>
          <a:xfrm>
            <a:off x="6633300" y="2500925"/>
            <a:ext cx="2530200" cy="28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" name="Google Shape;124;g309c4f73f95_0_12"/>
          <p:cNvSpPr txBox="1"/>
          <p:nvPr/>
        </p:nvSpPr>
        <p:spPr>
          <a:xfrm>
            <a:off x="9263475" y="2442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URIs… Names?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9c4f73f95_0_30"/>
          <p:cNvSpPr txBox="1"/>
          <p:nvPr>
            <p:ph type="title"/>
          </p:nvPr>
        </p:nvSpPr>
        <p:spPr>
          <a:xfrm>
            <a:off x="384925" y="208804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Basic Query - Example 2</a:t>
            </a:r>
            <a:endParaRPr/>
          </a:p>
        </p:txBody>
      </p:sp>
      <p:sp>
        <p:nvSpPr>
          <p:cNvPr id="130" name="Google Shape;130;g309c4f73f95_0_30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09c4f73f95_0_30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132" name="Google Shape;132;g309c4f73f95_0_30"/>
          <p:cNvSpPr txBox="1"/>
          <p:nvPr/>
        </p:nvSpPr>
        <p:spPr>
          <a:xfrm>
            <a:off x="440138" y="1474926"/>
            <a:ext cx="690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Films in DBpedia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09c4f73f95_0_30"/>
          <p:cNvSpPr/>
          <p:nvPr/>
        </p:nvSpPr>
        <p:spPr>
          <a:xfrm>
            <a:off x="747125" y="2132273"/>
            <a:ext cx="6071700" cy="239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PREFIX dbo: &lt;http://dbpedia.org/ontology/&gt;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PREFIX foaf: &lt;http://xmlns.com/foaf/0.1/&gt;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?title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WHERE{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?film a dbo:Film 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?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foaf:name ?title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 LIMIT 100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09c4f73f95_0_30"/>
          <p:cNvSpPr txBox="1"/>
          <p:nvPr/>
        </p:nvSpPr>
        <p:spPr>
          <a:xfrm>
            <a:off x="7112543" y="3401275"/>
            <a:ext cx="299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rdf:type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09c4f73f95_0_30"/>
          <p:cNvSpPr/>
          <p:nvPr/>
        </p:nvSpPr>
        <p:spPr>
          <a:xfrm>
            <a:off x="1699875" y="2852625"/>
            <a:ext cx="674100" cy="36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6" name="Google Shape;136;g309c4f73f95_0_30"/>
          <p:cNvSpPr txBox="1"/>
          <p:nvPr/>
        </p:nvSpPr>
        <p:spPr>
          <a:xfrm>
            <a:off x="7112547" y="1826600"/>
            <a:ext cx="5275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 you want to get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–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Conditions to fulfil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a28001f37_0_14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0a28001f37_0_14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pic>
        <p:nvPicPr>
          <p:cNvPr descr="DBPedia question at mentimeter" id="143" name="Google Shape;143;g30a28001f37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6681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9c4f73f95_0_42"/>
          <p:cNvSpPr txBox="1"/>
          <p:nvPr>
            <p:ph type="title"/>
          </p:nvPr>
        </p:nvSpPr>
        <p:spPr>
          <a:xfrm>
            <a:off x="384925" y="208804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Basic Query - Example 3</a:t>
            </a:r>
            <a:endParaRPr/>
          </a:p>
        </p:txBody>
      </p:sp>
      <p:sp>
        <p:nvSpPr>
          <p:cNvPr id="149" name="Google Shape;149;g309c4f73f95_0_42"/>
          <p:cNvSpPr txBox="1"/>
          <p:nvPr>
            <p:ph idx="12" type="sldNum"/>
          </p:nvPr>
        </p:nvSpPr>
        <p:spPr>
          <a:xfrm>
            <a:off x="10607039" y="6356351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09c4f73f95_0_42"/>
          <p:cNvSpPr txBox="1"/>
          <p:nvPr>
            <p:ph idx="11" type="ftr"/>
          </p:nvPr>
        </p:nvSpPr>
        <p:spPr>
          <a:xfrm>
            <a:off x="2104271" y="6413084"/>
            <a:ext cx="71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Fernando Aguilar | Linked Data | 29/10/24</a:t>
            </a:r>
            <a:endParaRPr/>
          </a:p>
        </p:txBody>
      </p:sp>
      <p:sp>
        <p:nvSpPr>
          <p:cNvPr id="151" name="Google Shape;151;g309c4f73f95_0_42"/>
          <p:cNvSpPr txBox="1"/>
          <p:nvPr/>
        </p:nvSpPr>
        <p:spPr>
          <a:xfrm>
            <a:off x="440138" y="1474926"/>
            <a:ext cx="690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 per film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09c4f73f95_0_42"/>
          <p:cNvSpPr/>
          <p:nvPr/>
        </p:nvSpPr>
        <p:spPr>
          <a:xfrm>
            <a:off x="540456" y="2135672"/>
            <a:ext cx="7660200" cy="230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PREFIX dbo: &lt;http://dbpedia.org/ontology/&gt;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PREFIX foaf: &lt;http://xmlns.com/foaf/0.1/&gt;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DISTINCT ?director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?film a dbo:Film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?film dbo:director ?director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 LIMIT 100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Skills4Eos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2022-09-22T13:19:16Z</dcterms:created>
  <dc:creator>Federica Tanlongo</dc:creator>
</cp:coreProperties>
</file>